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your perception of it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tress.jpeg"/>
          <p:cNvPicPr>
            <a:picLocks noChangeAspect="1"/>
          </p:cNvPicPr>
          <p:nvPr/>
        </p:nvPicPr>
        <p:blipFill>
          <a:blip r:embed="rId2" cstate="print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534"/>
            <a:ext cx="9181628" cy="516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9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Approach/Approach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attractive alternatives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ccepted in to two excellent universities</a:t>
            </a:r>
          </a:p>
          <a:p>
            <a:r>
              <a:rPr lang="en-US" dirty="0" smtClean="0"/>
              <a:t>It</a:t>
            </a:r>
            <a:r>
              <a:rPr lang="mr-IN" dirty="0" smtClean="0"/>
              <a:t>’</a:t>
            </a:r>
            <a:r>
              <a:rPr lang="en-US" dirty="0" smtClean="0"/>
              <a:t>s a “conflict” in name only</a:t>
            </a:r>
          </a:p>
          <a:p>
            <a:pPr lvl="1"/>
            <a:r>
              <a:rPr lang="en-US" dirty="0" smtClean="0"/>
              <a:t>Does not create much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9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Avoidance/Avoidance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unattractive alternatives</a:t>
            </a:r>
          </a:p>
          <a:p>
            <a:pPr lvl="1"/>
            <a:r>
              <a:rPr lang="en-US" dirty="0" smtClean="0"/>
              <a:t>A person who graduates university is </a:t>
            </a:r>
            <a:r>
              <a:rPr lang="en-US" dirty="0" err="1" smtClean="0"/>
              <a:t>unemplyed</a:t>
            </a:r>
            <a:r>
              <a:rPr lang="en-US" dirty="0" smtClean="0"/>
              <a:t> for months when they are offered a low paying job not in their field</a:t>
            </a:r>
          </a:p>
          <a:p>
            <a:pPr lvl="2"/>
            <a:r>
              <a:rPr lang="en-US" dirty="0" smtClean="0"/>
              <a:t>Take a crappy job? </a:t>
            </a:r>
          </a:p>
          <a:p>
            <a:pPr lvl="2"/>
            <a:r>
              <a:rPr lang="en-US" dirty="0" smtClean="0"/>
              <a:t>Remain unemployed?</a:t>
            </a:r>
          </a:p>
          <a:p>
            <a:pPr lvl="1"/>
            <a:r>
              <a:rPr lang="en-US" dirty="0" smtClean="0"/>
              <a:t>Choosing between the “lesser of two evils”</a:t>
            </a:r>
          </a:p>
          <a:p>
            <a:pPr lvl="1"/>
            <a:r>
              <a:rPr lang="en-US" dirty="0" smtClean="0"/>
              <a:t>Results in high levels of indecision and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5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Approach/Avoidance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individual who wants something but has fears or doubts about it at the same time</a:t>
            </a:r>
          </a:p>
          <a:p>
            <a:pPr lvl="1"/>
            <a:r>
              <a:rPr lang="en-US" dirty="0" smtClean="0"/>
              <a:t>Employee wants a raise, but is afraid to be fired for asking</a:t>
            </a:r>
          </a:p>
          <a:p>
            <a:r>
              <a:rPr lang="en-US" dirty="0" smtClean="0"/>
              <a:t>Stress depends on the intensity of the desire and the perceived threat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0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Approach/Avoidance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conflict</a:t>
            </a:r>
          </a:p>
          <a:p>
            <a:r>
              <a:rPr lang="en-US" dirty="0" smtClean="0"/>
              <a:t>Choice between two or more alternatives each of which has attractive and unattractive aspects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 Money and life decisions, so many choices and </a:t>
            </a:r>
            <a:r>
              <a:rPr lang="en-US" dirty="0" err="1" smtClean="0"/>
              <a:t>repurcussions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53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Appraising a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Appraisal</a:t>
            </a:r>
          </a:p>
          <a:p>
            <a:pPr lvl="1"/>
            <a:r>
              <a:rPr lang="en-US" dirty="0" smtClean="0"/>
              <a:t>Immediate evaluation of a situation</a:t>
            </a:r>
          </a:p>
          <a:p>
            <a:pPr lvl="2"/>
            <a:r>
              <a:rPr lang="en-US" dirty="0" smtClean="0"/>
              <a:t>Can you meet the demands?  </a:t>
            </a:r>
            <a:endParaRPr lang="en-US" dirty="0"/>
          </a:p>
          <a:p>
            <a:pPr lvl="1"/>
            <a:r>
              <a:rPr lang="en-US" dirty="0" smtClean="0"/>
              <a:t>3 ways to appraise:  </a:t>
            </a:r>
          </a:p>
          <a:p>
            <a:pPr lvl="2"/>
            <a:r>
              <a:rPr lang="en-US" dirty="0" smtClean="0"/>
              <a:t>Positive, negative, irrelevant</a:t>
            </a:r>
          </a:p>
          <a:p>
            <a:r>
              <a:rPr lang="en-US" dirty="0" smtClean="0"/>
              <a:t>Secondary Appraisal</a:t>
            </a:r>
          </a:p>
          <a:p>
            <a:pPr lvl="1"/>
            <a:r>
              <a:rPr lang="en-US" dirty="0" smtClean="0"/>
              <a:t>Slower and more deliberate</a:t>
            </a:r>
          </a:p>
          <a:p>
            <a:pPr lvl="1"/>
            <a:r>
              <a:rPr lang="en-US" dirty="0" smtClean="0"/>
              <a:t>Takes into account coping mechanisms, resources and future expectancy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9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Expectancy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Will </a:t>
            </a:r>
            <a:r>
              <a:rPr lang="en-US" dirty="0" smtClean="0"/>
              <a:t>the current situation change for the better or the worse?</a:t>
            </a:r>
          </a:p>
          <a:p>
            <a:r>
              <a:rPr lang="en-US" dirty="0" smtClean="0"/>
              <a:t>Future expectancy influences what emotions we experience and what coping strategies we use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16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mr-IN" dirty="0" smtClean="0"/>
              <a:t>–</a:t>
            </a:r>
            <a:r>
              <a:rPr lang="en-US" dirty="0" smtClean="0"/>
              <a:t> Researcher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i="1" dirty="0" smtClean="0"/>
              <a:t>event</a:t>
            </a:r>
            <a:r>
              <a:rPr lang="en-US" dirty="0" smtClean="0"/>
              <a:t> or </a:t>
            </a:r>
            <a:r>
              <a:rPr lang="en-US" i="1" dirty="0" smtClean="0"/>
              <a:t>situation</a:t>
            </a:r>
            <a:r>
              <a:rPr lang="en-US" dirty="0" smtClean="0"/>
              <a:t> that produces tension or worry</a:t>
            </a:r>
          </a:p>
          <a:p>
            <a:r>
              <a:rPr lang="en-US" dirty="0" smtClean="0"/>
              <a:t>An individuals physical or psychological </a:t>
            </a:r>
            <a:r>
              <a:rPr lang="en-US" i="1" dirty="0" smtClean="0"/>
              <a:t>response</a:t>
            </a:r>
            <a:r>
              <a:rPr lang="en-US" dirty="0" smtClean="0"/>
              <a:t> to an event or situation</a:t>
            </a:r>
          </a:p>
          <a:p>
            <a:r>
              <a:rPr lang="en-US" dirty="0" smtClean="0"/>
              <a:t>A person's </a:t>
            </a:r>
            <a:r>
              <a:rPr lang="en-US" i="1" dirty="0" smtClean="0"/>
              <a:t>perception</a:t>
            </a:r>
            <a:r>
              <a:rPr lang="en-US" dirty="0" smtClean="0"/>
              <a:t> of the event or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</a:t>
            </a:r>
            <a:r>
              <a:rPr lang="mr-IN" dirty="0" smtClean="0"/>
              <a:t>–</a:t>
            </a:r>
            <a:r>
              <a:rPr lang="en-US" dirty="0" smtClean="0"/>
              <a:t> Chapter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Is the anxious or threatening feeling resulting form our appraisal of a situation and our reaction to demands placed upon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26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stress producing event or situation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 Tests, fights, travelling, siblings,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Stress is relative</a:t>
            </a:r>
          </a:p>
          <a:p>
            <a:pPr lvl="1"/>
            <a:r>
              <a:rPr lang="en-US" dirty="0" smtClean="0"/>
              <a:t>What stresses one person may/may not stress another (remember perception)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5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“body’s” observable response to a stressor</a:t>
            </a:r>
          </a:p>
          <a:p>
            <a:pPr lvl="1"/>
            <a:r>
              <a:rPr lang="en-US" dirty="0" smtClean="0"/>
              <a:t>Perceptual, cognitive, physical or emotional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6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Distress</a:t>
            </a:r>
          </a:p>
          <a:p>
            <a:pPr lvl="1"/>
            <a:r>
              <a:rPr lang="en-US" dirty="0" smtClean="0"/>
              <a:t>Stems from acute anxiety or pressure and can take a harsh toll on the mind and body</a:t>
            </a:r>
          </a:p>
          <a:p>
            <a:endParaRPr lang="en-US" dirty="0"/>
          </a:p>
          <a:p>
            <a:r>
              <a:rPr lang="en-US" dirty="0" smtClean="0"/>
              <a:t>Eustress</a:t>
            </a:r>
          </a:p>
          <a:p>
            <a:pPr lvl="1"/>
            <a:r>
              <a:rPr lang="en-US" dirty="0" smtClean="0"/>
              <a:t>Positive stress that arises from the strivings and challenges that are a part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7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Eustress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Athletes gearing up for a game</a:t>
            </a:r>
          </a:p>
          <a:p>
            <a:r>
              <a:rPr lang="en-US" dirty="0" smtClean="0"/>
              <a:t>Students cramming for an exam</a:t>
            </a:r>
          </a:p>
          <a:p>
            <a:pPr lvl="1"/>
            <a:r>
              <a:rPr lang="en-US" dirty="0" smtClean="0"/>
              <a:t>Stress can spur us on to greater achievement in some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Model (Perception)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there is nothing either good or bad, but thinking makes it so</a:t>
            </a:r>
          </a:p>
          <a:p>
            <a:pPr lvl="1"/>
            <a:r>
              <a:rPr lang="en-US" dirty="0" smtClean="0"/>
              <a:t>Shakespeare</a:t>
            </a:r>
          </a:p>
          <a:p>
            <a:r>
              <a:rPr lang="en-US" dirty="0" smtClean="0"/>
              <a:t>It is our response to a situation, not the situation itself that determines if we will experience stress</a:t>
            </a:r>
          </a:p>
          <a:p>
            <a:r>
              <a:rPr lang="en-US" dirty="0" smtClean="0"/>
              <a:t>Stress is not necessarily a result of how large or serious the problems are, but whether we think we can handle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can arise from choice and conflicting goals/motivations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.  Studying from a test </a:t>
            </a:r>
            <a:r>
              <a:rPr lang="en-US" dirty="0" err="1" smtClean="0"/>
              <a:t>vs</a:t>
            </a:r>
            <a:r>
              <a:rPr lang="en-US" dirty="0" smtClean="0"/>
              <a:t> going out with friends\</a:t>
            </a:r>
          </a:p>
          <a:p>
            <a:r>
              <a:rPr lang="en-US" dirty="0" smtClean="0"/>
              <a:t>4 Types</a:t>
            </a:r>
          </a:p>
          <a:p>
            <a:pPr lvl="1"/>
            <a:r>
              <a:rPr lang="en-US" dirty="0" smtClean="0"/>
              <a:t>Approach/Approach</a:t>
            </a:r>
          </a:p>
          <a:p>
            <a:pPr lvl="1"/>
            <a:r>
              <a:rPr lang="en-US" dirty="0" smtClean="0"/>
              <a:t>Avoidance/Avoidance</a:t>
            </a:r>
          </a:p>
          <a:p>
            <a:pPr lvl="1"/>
            <a:r>
              <a:rPr lang="en-US" dirty="0" smtClean="0"/>
              <a:t>Approach/Avoidance</a:t>
            </a:r>
          </a:p>
          <a:p>
            <a:pPr lvl="1"/>
            <a:r>
              <a:rPr lang="en-US" dirty="0" smtClean="0"/>
              <a:t>Double Approach/Avoidance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7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1308</TotalTime>
  <Words>513</Words>
  <Application>Microsoft Macintosh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Stress</vt:lpstr>
      <vt:lpstr>Stress – Researcher Theories</vt:lpstr>
      <vt:lpstr>Stress – Chapter Definition</vt:lpstr>
      <vt:lpstr>Stressor</vt:lpstr>
      <vt:lpstr>Stress Reaction</vt:lpstr>
      <vt:lpstr>Two Types of Stress</vt:lpstr>
      <vt:lpstr>Eustress (examples)</vt:lpstr>
      <vt:lpstr>Cognitive Model (Perception)</vt:lpstr>
      <vt:lpstr>Conflict Situations</vt:lpstr>
      <vt:lpstr>Approach/Approach Conflict</vt:lpstr>
      <vt:lpstr>Avoidance/Avoidance Conflict</vt:lpstr>
      <vt:lpstr>Approach/Avoidance Conflict</vt:lpstr>
      <vt:lpstr>Double Approach/Avoidance Conflict</vt:lpstr>
      <vt:lpstr>Appraising a Situation</vt:lpstr>
      <vt:lpstr>Future Expectancy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CBE CBE</dc:creator>
  <cp:lastModifiedBy>CBE CBE</cp:lastModifiedBy>
  <cp:revision>10</cp:revision>
  <dcterms:created xsi:type="dcterms:W3CDTF">2017-11-23T16:28:22Z</dcterms:created>
  <dcterms:modified xsi:type="dcterms:W3CDTF">2017-12-03T23:26:35Z</dcterms:modified>
</cp:coreProperties>
</file>