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11/9/17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(COGNITIVE LEARNING AND MODELLING)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193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Learned Helplessness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Condition in which repeated attempts to control a situation fail, resulting in a belief that the situation is uncontrollable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651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Learned Helplessness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Stable </a:t>
            </a:r>
          </a:p>
          <a:p>
            <a:pPr lvl="1"/>
            <a:r>
              <a:rPr lang="en-US" dirty="0" smtClean="0"/>
              <a:t>I have never done well on math tests and I never will </a:t>
            </a:r>
          </a:p>
          <a:p>
            <a:r>
              <a:rPr lang="en-US" dirty="0" smtClean="0"/>
              <a:t>Global </a:t>
            </a:r>
          </a:p>
          <a:p>
            <a:pPr lvl="1"/>
            <a:r>
              <a:rPr lang="en-US" dirty="0" smtClean="0"/>
              <a:t>I won’t </a:t>
            </a:r>
            <a:r>
              <a:rPr lang="en-US" smtClean="0"/>
              <a:t>do well </a:t>
            </a:r>
            <a:r>
              <a:rPr lang="en-US" dirty="0" smtClean="0"/>
              <a:t>on the English test because I failed the math test </a:t>
            </a:r>
          </a:p>
          <a:p>
            <a:r>
              <a:rPr lang="en-US" dirty="0" smtClean="0"/>
              <a:t>Internalized</a:t>
            </a:r>
          </a:p>
          <a:p>
            <a:pPr lvl="1"/>
            <a:r>
              <a:rPr lang="en-US" dirty="0" smtClean="0"/>
              <a:t>I failed because I was weak, not because the teacher or the test was bad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675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33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process of altering </a:t>
            </a:r>
            <a:r>
              <a:rPr lang="en-US" dirty="0" err="1" smtClean="0"/>
              <a:t>behaviour</a:t>
            </a:r>
            <a:r>
              <a:rPr lang="en-US" dirty="0" smtClean="0"/>
              <a:t> by observing and imitating the </a:t>
            </a:r>
            <a:r>
              <a:rPr lang="en-US" dirty="0" err="1" smtClean="0"/>
              <a:t>behaviour</a:t>
            </a:r>
            <a:r>
              <a:rPr lang="en-US" dirty="0" smtClean="0"/>
              <a:t> of others</a:t>
            </a:r>
          </a:p>
          <a:p>
            <a:r>
              <a:rPr lang="en-US" dirty="0" smtClean="0"/>
              <a:t>Two types:</a:t>
            </a:r>
          </a:p>
          <a:p>
            <a:pPr lvl="1"/>
            <a:r>
              <a:rPr lang="en-US" dirty="0" smtClean="0"/>
              <a:t>Cognitive learning</a:t>
            </a:r>
          </a:p>
          <a:p>
            <a:pPr lvl="1"/>
            <a:r>
              <a:rPr lang="en-US" dirty="0" err="1" smtClean="0"/>
              <a:t>Modelling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264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form of altering </a:t>
            </a:r>
            <a:r>
              <a:rPr lang="en-US" dirty="0" err="1" smtClean="0"/>
              <a:t>behaviour</a:t>
            </a:r>
            <a:r>
              <a:rPr lang="en-US" dirty="0" smtClean="0"/>
              <a:t> that involves mental processes and may result from observation or imitation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25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Edward </a:t>
            </a:r>
            <a:r>
              <a:rPr lang="en-US" dirty="0" err="1" smtClean="0"/>
              <a:t>Tolman</a:t>
            </a:r>
            <a:r>
              <a:rPr lang="en-US" dirty="0" smtClean="0"/>
              <a:t> (1886-1959)</a:t>
            </a:r>
            <a:endParaRPr lang="en-US" dirty="0"/>
          </a:p>
        </p:txBody>
      </p:sp>
      <p:pic>
        <p:nvPicPr>
          <p:cNvPr id="4" name="Content Placeholder 3" descr="220px-Tolman,_E.C._portrai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8927" r="-989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41401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Tolman</a:t>
            </a:r>
            <a:r>
              <a:rPr lang="en-US" dirty="0" smtClean="0"/>
              <a:t> theorized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can occur without outward signs of learning.  </a:t>
            </a:r>
          </a:p>
          <a:p>
            <a:r>
              <a:rPr lang="en-US" dirty="0" smtClean="0"/>
              <a:t> learning can occur without any form of reinforcement</a:t>
            </a:r>
          </a:p>
          <a:p>
            <a:r>
              <a:rPr lang="en-US" dirty="0" smtClean="0"/>
              <a:t> mental processes resulted in learning</a:t>
            </a:r>
          </a:p>
          <a:p>
            <a:pPr lvl="1"/>
            <a:r>
              <a:rPr lang="en-US" dirty="0" smtClean="0"/>
              <a:t> i.e. thinking about things and doing things results in learning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203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Rats in a Maze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demonstrate:  </a:t>
            </a:r>
          </a:p>
          <a:p>
            <a:pPr lvl="1"/>
            <a:r>
              <a:rPr lang="en-US" dirty="0" err="1" smtClean="0"/>
              <a:t>Tolman</a:t>
            </a:r>
            <a:r>
              <a:rPr lang="en-US" dirty="0" smtClean="0"/>
              <a:t> placed a rat in a maze and allowed it to explore the maze without any reinforcement, such as food</a:t>
            </a:r>
          </a:p>
          <a:p>
            <a:pPr lvl="1"/>
            <a:r>
              <a:rPr lang="en-US" dirty="0" err="1" smtClean="0"/>
              <a:t>Tolman</a:t>
            </a:r>
            <a:r>
              <a:rPr lang="en-US" dirty="0" smtClean="0"/>
              <a:t> then placed food at the end </a:t>
            </a:r>
          </a:p>
          <a:p>
            <a:pPr lvl="2"/>
            <a:r>
              <a:rPr lang="en-US" dirty="0" smtClean="0"/>
              <a:t>Rat quickly figures out shortest path to food</a:t>
            </a:r>
          </a:p>
          <a:p>
            <a:pPr lvl="1"/>
            <a:r>
              <a:rPr lang="en-US" dirty="0" err="1" smtClean="0"/>
              <a:t>Tolman</a:t>
            </a:r>
            <a:r>
              <a:rPr lang="en-US" dirty="0" smtClean="0"/>
              <a:t> then blocked the shortest path</a:t>
            </a:r>
          </a:p>
          <a:p>
            <a:pPr lvl="2"/>
            <a:r>
              <a:rPr lang="en-US" dirty="0" smtClean="0"/>
              <a:t>The rat then took the shortest path </a:t>
            </a:r>
          </a:p>
          <a:p>
            <a:pPr lvl="1"/>
            <a:r>
              <a:rPr lang="en-US" dirty="0" err="1" smtClean="0"/>
              <a:t>Tolman</a:t>
            </a:r>
            <a:r>
              <a:rPr lang="en-US" dirty="0" smtClean="0"/>
              <a:t> believed the rat had made a </a:t>
            </a:r>
            <a:r>
              <a:rPr lang="en-US" b="1" dirty="0" smtClean="0"/>
              <a:t>cognitive map </a:t>
            </a:r>
            <a:r>
              <a:rPr lang="en-US" dirty="0" smtClean="0"/>
              <a:t>which </a:t>
            </a:r>
            <a:r>
              <a:rPr lang="en-US" dirty="0" err="1" smtClean="0"/>
              <a:t>demonstated</a:t>
            </a:r>
            <a:r>
              <a:rPr lang="en-US" dirty="0" smtClean="0"/>
              <a:t> </a:t>
            </a:r>
            <a:r>
              <a:rPr lang="en-US" b="1" dirty="0" smtClean="0"/>
              <a:t>latent learning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37701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mental picture of spatial relationships or relationships between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192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Latent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Alteration of a </a:t>
            </a:r>
            <a:r>
              <a:rPr lang="en-US" dirty="0" err="1" smtClean="0"/>
              <a:t>behaviour</a:t>
            </a:r>
            <a:r>
              <a:rPr lang="en-US" dirty="0" smtClean="0"/>
              <a:t> tendency that is not demonstrated by an observable change in </a:t>
            </a:r>
            <a:r>
              <a:rPr lang="en-US" dirty="0" err="1" smtClean="0"/>
              <a:t>behaviour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893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Learned Helplessness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Experiment:  </a:t>
            </a:r>
          </a:p>
          <a:p>
            <a:pPr lvl="1"/>
            <a:r>
              <a:rPr lang="en-US" dirty="0" smtClean="0"/>
              <a:t>Initial phase:  2 groups.  first group is able to succeed at a task, second is not.  </a:t>
            </a:r>
          </a:p>
          <a:p>
            <a:pPr lvl="2"/>
            <a:r>
              <a:rPr lang="en-US" dirty="0" smtClean="0"/>
              <a:t>Task:  Shutting off a loud noise with a lever</a:t>
            </a:r>
          </a:p>
          <a:p>
            <a:pPr lvl="1"/>
            <a:r>
              <a:rPr lang="en-US" dirty="0" smtClean="0"/>
              <a:t>Secondary phase:  same groups, both are able to turn it off</a:t>
            </a:r>
          </a:p>
          <a:p>
            <a:pPr lvl="2"/>
            <a:r>
              <a:rPr lang="en-US" dirty="0" smtClean="0"/>
              <a:t>Group that was able to succeed at the first task  succeeds at the second task</a:t>
            </a:r>
          </a:p>
          <a:p>
            <a:pPr lvl="2"/>
            <a:r>
              <a:rPr lang="en-US" dirty="0" smtClean="0"/>
              <a:t>Group that could not succeed at the first task do not attempt second task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311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52</TotalTime>
  <Words>337</Words>
  <Application>Microsoft Macintosh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Travelogue</vt:lpstr>
      <vt:lpstr>SOCIAL LEARNING</vt:lpstr>
      <vt:lpstr>Social Learning</vt:lpstr>
      <vt:lpstr>Cognitive Learning</vt:lpstr>
      <vt:lpstr>Edward Tolman (1886-1959)</vt:lpstr>
      <vt:lpstr>Tolman theorized</vt:lpstr>
      <vt:lpstr>Rats in a Maze</vt:lpstr>
      <vt:lpstr>Cognitive Map</vt:lpstr>
      <vt:lpstr>Latent Learning</vt:lpstr>
      <vt:lpstr>Learned Helplessness</vt:lpstr>
      <vt:lpstr>Learned Helplessness </vt:lpstr>
      <vt:lpstr>Elements of Learned Helplessness </vt:lpstr>
      <vt:lpstr>PowerPoint Presentation</vt:lpstr>
    </vt:vector>
  </TitlesOfParts>
  <Company>Calgary Board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LEARNING</dc:title>
  <dc:creator>CBE CBE</dc:creator>
  <cp:lastModifiedBy>CBE CBE</cp:lastModifiedBy>
  <cp:revision>5</cp:revision>
  <dcterms:created xsi:type="dcterms:W3CDTF">2017-11-09T19:17:06Z</dcterms:created>
  <dcterms:modified xsi:type="dcterms:W3CDTF">2017-11-09T20:09:59Z</dcterms:modified>
</cp:coreProperties>
</file>